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323" r:id="rId4"/>
    <p:sldId id="318" r:id="rId5"/>
    <p:sldId id="322" r:id="rId6"/>
    <p:sldId id="266" r:id="rId7"/>
    <p:sldId id="265" r:id="rId8"/>
    <p:sldId id="276" r:id="rId9"/>
    <p:sldId id="287" r:id="rId10"/>
    <p:sldId id="268" r:id="rId11"/>
    <p:sldId id="313" r:id="rId12"/>
    <p:sldId id="269" r:id="rId13"/>
    <p:sldId id="270" r:id="rId14"/>
    <p:sldId id="273" r:id="rId15"/>
    <p:sldId id="303" r:id="rId16"/>
    <p:sldId id="314" r:id="rId17"/>
    <p:sldId id="304" r:id="rId18"/>
    <p:sldId id="305" r:id="rId19"/>
    <p:sldId id="311" r:id="rId20"/>
    <p:sldId id="306" r:id="rId21"/>
    <p:sldId id="315" r:id="rId22"/>
    <p:sldId id="307" r:id="rId23"/>
    <p:sldId id="308" r:id="rId24"/>
    <p:sldId id="316" r:id="rId25"/>
    <p:sldId id="309" r:id="rId26"/>
    <p:sldId id="310" r:id="rId27"/>
    <p:sldId id="312" r:id="rId28"/>
    <p:sldId id="277" r:id="rId29"/>
    <p:sldId id="296" r:id="rId30"/>
    <p:sldId id="278" r:id="rId31"/>
    <p:sldId id="290" r:id="rId32"/>
    <p:sldId id="291" r:id="rId33"/>
    <p:sldId id="292" r:id="rId34"/>
    <p:sldId id="300" r:id="rId35"/>
    <p:sldId id="301" r:id="rId36"/>
    <p:sldId id="284" r:id="rId37"/>
    <p:sldId id="297" r:id="rId38"/>
    <p:sldId id="298" r:id="rId39"/>
    <p:sldId id="299" r:id="rId40"/>
    <p:sldId id="274" r:id="rId4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8" autoAdjust="0"/>
    <p:restoredTop sz="91398" autoAdjust="0"/>
  </p:normalViewPr>
  <p:slideViewPr>
    <p:cSldViewPr>
      <p:cViewPr>
        <p:scale>
          <a:sx n="54" d="100"/>
          <a:sy n="54" d="100"/>
        </p:scale>
        <p:origin x="-90" y="-6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72"/>
            <a:ext cx="9144000" cy="4115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31590"/>
            <a:ext cx="8784976" cy="36004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УТРЕННЯЯ ГИМНАСТИКА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118" y="458797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Казань 2015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251520" y="334282"/>
            <a:ext cx="2394033" cy="660602"/>
          </a:xfrm>
          <a:prstGeom prst="rect">
            <a:avLst/>
          </a:prstGeom>
        </p:spPr>
      </p:pic>
      <p:pic>
        <p:nvPicPr>
          <p:cNvPr id="12" name="Рисунок 11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233750" y="195486"/>
            <a:ext cx="3402146" cy="1224136"/>
          </a:xfrm>
          <a:prstGeom prst="rect">
            <a:avLst/>
          </a:prstGeom>
        </p:spPr>
      </p:pic>
      <p:pic>
        <p:nvPicPr>
          <p:cNvPr id="1026" name="Picture 2" descr="C:\Users\user\Desktop\Утренняя зарядка\утренняя гимнасти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931790"/>
            <a:ext cx="2781300" cy="1638300"/>
          </a:xfrm>
          <a:prstGeom prst="rect">
            <a:avLst/>
          </a:prstGeom>
          <a:noFill/>
        </p:spPr>
      </p:pic>
      <p:pic>
        <p:nvPicPr>
          <p:cNvPr id="1027" name="Picture 3" descr="C:\Users\user\Desktop\Утренняя зарядка\утр гимнаст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555526"/>
            <a:ext cx="2628900" cy="1743075"/>
          </a:xfrm>
          <a:prstGeom prst="rect">
            <a:avLst/>
          </a:prstGeom>
          <a:noFill/>
        </p:spPr>
      </p:pic>
      <p:pic>
        <p:nvPicPr>
          <p:cNvPr id="1028" name="Picture 4" descr="C:\Users\user\Desktop\Утренняя зарядка\утр гимнаст 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003798"/>
            <a:ext cx="3024336" cy="1584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958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8964488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99542"/>
          <a:ext cx="9144000" cy="42484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07704"/>
                <a:gridCol w="864096"/>
                <a:gridCol w="2160240"/>
                <a:gridCol w="4211960"/>
              </a:tblGrid>
              <a:tr h="685354"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0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0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81559"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И.п. – лежа на спине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1- Потяните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себя ладони и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стопы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2-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и.п.</a:t>
                      </a: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2х15 сек.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Выполняется медленно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 плавно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700" b="1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8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Руки вверх или в стороны, потягивания всем телом в разных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направлениях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3-4 раза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медленно и плавно, с удовольствием, дышать ровно спокойно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700" b="1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149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AF2B9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Упражнения утренней зарядки на кровати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SC_9017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635646"/>
            <a:ext cx="2232248" cy="1224136"/>
          </a:xfrm>
          <a:prstGeom prst="rect">
            <a:avLst/>
          </a:prstGeom>
        </p:spPr>
      </p:pic>
      <p:pic>
        <p:nvPicPr>
          <p:cNvPr id="8" name="Рисунок 7" descr="DSC_9085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435846"/>
            <a:ext cx="2268250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8964488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504" y="699543"/>
          <a:ext cx="8856984" cy="424847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95650"/>
                <a:gridCol w="1673947"/>
                <a:gridCol w="3487387"/>
              </a:tblGrid>
              <a:tr h="409383">
                <a:tc>
                  <a:txBody>
                    <a:bodyPr/>
                    <a:lstStyle/>
                    <a:p>
                      <a:pPr algn="ctr"/>
                      <a:r>
                        <a:rPr lang="ru-RU" sz="18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8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8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</a:tr>
              <a:tr h="1919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И.п. – лежа на спине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1-4 -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круг кистями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 стопами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влево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5-8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– тоже вправо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aseline="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амплитуда минимальная, медленно и плавно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19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И.П. – лежа</a:t>
                      </a:r>
                      <a:r>
                        <a:rPr lang="ru-RU" sz="18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на спине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1- медленный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 глубокий вдох, задержать на 1 сек. и выдох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 3 раза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дышать свободно без напряжения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149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AF2B9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Упражнения утренней зарядки в кровати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23820"/>
          <a:ext cx="9144000" cy="546946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86000"/>
                <a:gridCol w="845840"/>
                <a:gridCol w="2160240"/>
                <a:gridCol w="3851920"/>
              </a:tblGrid>
              <a:tr h="436610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6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20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Руки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согнуть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90 градусов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, сжимание и разжимание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кисти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 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как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можно шире растопырить пальцы, затем сжать в кулак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66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6. Руки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вперед,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поочередно тянемся то левой, то правой руками.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6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медленно и плавно, лопатка вытягиваемой руки приподнимается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DSC_9061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699542"/>
            <a:ext cx="1872208" cy="1584176"/>
          </a:xfrm>
          <a:prstGeom prst="rect">
            <a:avLst/>
          </a:prstGeom>
        </p:spPr>
      </p:pic>
      <p:pic>
        <p:nvPicPr>
          <p:cNvPr id="7" name="Рисунок 6" descr="DSC_9075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7288" y="1635646"/>
            <a:ext cx="1836712" cy="1584176"/>
          </a:xfrm>
          <a:prstGeom prst="rect">
            <a:avLst/>
          </a:prstGeom>
        </p:spPr>
      </p:pic>
      <p:pic>
        <p:nvPicPr>
          <p:cNvPr id="8" name="Рисунок 7" descr="DSC_8996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5568" y="3291830"/>
            <a:ext cx="3888432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036496" cy="45693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27598"/>
                <a:gridCol w="996260"/>
                <a:gridCol w="2206004"/>
                <a:gridCol w="3806634"/>
              </a:tblGrid>
              <a:tr h="267494"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0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0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4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7. Сгибание рук в локтевых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суставах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8. Повороты головы налево 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направо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 раза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голова все время на подушке 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поворачивается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то в одну, то в другую стороны, медленно и плавно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9. Ноги на ширине плеч, согнуть поставить, поднимание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таза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6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стопами упираться в кровать, упражнение выполнять медленно и плавно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 descr="DSC_9052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787774"/>
            <a:ext cx="2016224" cy="1728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-1" y="0"/>
          <a:ext cx="9144000" cy="53911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23729"/>
                <a:gridCol w="1296144"/>
                <a:gridCol w="1800200"/>
                <a:gridCol w="3923927"/>
              </a:tblGrid>
              <a:tr h="339502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6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92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10.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Упражнение «велосипед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15-20 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08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11. Лежа на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спине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сгибание и разгибание ног поочередно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15-20 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DSC_9038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787774"/>
            <a:ext cx="2880321" cy="2211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5187696"/>
        </p:xfrm>
        <a:graphic>
          <a:graphicData uri="http://schemas.openxmlformats.org/drawingml/2006/table">
            <a:tbl>
              <a:tblPr/>
              <a:tblGrid>
                <a:gridCol w="2626449"/>
                <a:gridCol w="1009447"/>
                <a:gridCol w="1656184"/>
                <a:gridCol w="3851920"/>
              </a:tblGrid>
              <a:tr h="262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1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Ходьба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месте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 мин.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постепенно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темп увеличиваем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79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2. Исходное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положение (и.п.) – основная стойка (о.с.)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1-правая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назад на носок, руки вверх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2- и.п.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3-левая назад на носок, руки вверх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4- и.п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6 раз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вдох, смотреть на руки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вдох, ногу прямо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8" name="Рисунок 7" descr="DSC_8848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4932040" y="2787774"/>
            <a:ext cx="2520280" cy="1800200"/>
          </a:xfrm>
          <a:prstGeom prst="rect">
            <a:avLst/>
          </a:prstGeom>
        </p:spPr>
      </p:pic>
      <p:pic>
        <p:nvPicPr>
          <p:cNvPr id="9" name="Рисунок 8" descr="DSC_8925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6811859" y="2780164"/>
            <a:ext cx="2485186" cy="1780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4241292"/>
        </p:xfrm>
        <a:graphic>
          <a:graphicData uri="http://schemas.openxmlformats.org/drawingml/2006/table">
            <a:tbl>
              <a:tblPr/>
              <a:tblGrid>
                <a:gridCol w="2483768"/>
                <a:gridCol w="864096"/>
                <a:gridCol w="2016224"/>
                <a:gridCol w="3779912"/>
              </a:tblGrid>
              <a:tr h="262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1-наклон вправо,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3-наклон влево,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6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выпрямляясь,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81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1-присед, руки вперед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угол в коленях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90 градусов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9" name="Рисунок 8" descr="DSC_8933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915566"/>
            <a:ext cx="2664296" cy="1872208"/>
          </a:xfrm>
          <a:prstGeom prst="rect">
            <a:avLst/>
          </a:prstGeom>
        </p:spPr>
      </p:pic>
      <p:pic>
        <p:nvPicPr>
          <p:cNvPr id="10" name="Рисунок 9" descr="DSC_8938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2859782"/>
            <a:ext cx="2664296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4451604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160240"/>
                <a:gridCol w="3491880"/>
              </a:tblGrid>
              <a:tr h="264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13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1-наклон к правой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3-наклон к левой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левой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рукой коснуться правого носка,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выпрямляясь,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правой рукой коснуться левого носка,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13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перед грудью.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1-поворот туловища направо, руки               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3-поворот налево,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руки прямо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8" name="Рисунок 7" descr="DSC_8941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444208" y="1059582"/>
            <a:ext cx="1584176" cy="1440160"/>
          </a:xfrm>
          <a:prstGeom prst="rect">
            <a:avLst/>
          </a:prstGeom>
        </p:spPr>
      </p:pic>
      <p:pic>
        <p:nvPicPr>
          <p:cNvPr id="9" name="Рисунок 8" descr="DSC_8946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400092" y="2967794"/>
            <a:ext cx="2232248" cy="1584176"/>
          </a:xfrm>
          <a:prstGeom prst="rect">
            <a:avLst/>
          </a:prstGeom>
        </p:spPr>
      </p:pic>
      <p:pic>
        <p:nvPicPr>
          <p:cNvPr id="10" name="Рисунок 9" descr="DSC_8949_Extract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7128284" y="2967794"/>
            <a:ext cx="2232248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4364974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160240"/>
                <a:gridCol w="3491880"/>
              </a:tblGrid>
              <a:tr h="287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028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лежа (мальчики), упор на колени (девочки).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1-согнуть руки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6-10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индивидуальный,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76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- стойка на коленях,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1-сед на правом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3-сед на левом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 раза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поднимаясь,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10" name="Рисунок 9" descr="DSC_8864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915566"/>
            <a:ext cx="3024337" cy="1872208"/>
          </a:xfrm>
          <a:prstGeom prst="rect">
            <a:avLst/>
          </a:prstGeom>
        </p:spPr>
      </p:pic>
      <p:pic>
        <p:nvPicPr>
          <p:cNvPr id="12" name="Рисунок 11" descr="DSC_8871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2859782"/>
            <a:ext cx="3024336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8892480" cy="4220958"/>
        </p:xfrm>
        <a:graphic>
          <a:graphicData uri="http://schemas.openxmlformats.org/drawingml/2006/table">
            <a:tbl>
              <a:tblPr/>
              <a:tblGrid>
                <a:gridCol w="4132192"/>
                <a:gridCol w="1361583"/>
                <a:gridCol w="3398705"/>
              </a:tblGrid>
              <a:tr h="367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9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9. И.п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– стойка руки на пояс (прыжки)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20 раз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прыгать на носках, дыхание произвольное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9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10. Ходьба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 мин.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замедляется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79208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			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9542"/>
            <a:ext cx="9144000" cy="4443958"/>
          </a:xfrm>
        </p:spPr>
        <p:txBody>
          <a:bodyPr>
            <a:norm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Утренняя гимнастика (зарядка)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комплекс физических упражнений, проделываемых сразу после сна.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состоит из комплекса физических упражнений умеренной нагрузки, охватывающих основную скелетную мускулатуру.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Ее целью является повышение общего жизненного тонуса и основных процессов жизнедеятельности, тем самым она обеспечивает постепенный переход организма от состояния покоя во время сна к его повседневному рабочему состоянию.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8964488" cy="4316796"/>
        </p:xfrm>
        <a:graphic>
          <a:graphicData uri="http://schemas.openxmlformats.org/drawingml/2006/table">
            <a:tbl>
              <a:tblPr/>
              <a:tblGrid>
                <a:gridCol w="2574887"/>
                <a:gridCol w="848441"/>
                <a:gridCol w="2117831"/>
                <a:gridCol w="3423329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И.п. –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о.с.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Ходьба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месте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мин.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увеличиваем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2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к    плечам.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1-руки вверх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прогнуться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 И.п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.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1-взмах правой в сторону,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3-4 то же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левой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8" name="Рисунок 7" descr="DSC_8960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876256" y="1059582"/>
            <a:ext cx="1368152" cy="1080120"/>
          </a:xfrm>
          <a:prstGeom prst="rect">
            <a:avLst/>
          </a:prstGeom>
        </p:spPr>
      </p:pic>
      <p:pic>
        <p:nvPicPr>
          <p:cNvPr id="10" name="Рисунок 9" descr="DSC_8873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472100" y="2175706"/>
            <a:ext cx="1728192" cy="1368152"/>
          </a:xfrm>
          <a:prstGeom prst="rect">
            <a:avLst/>
          </a:prstGeom>
        </p:spPr>
      </p:pic>
      <p:pic>
        <p:nvPicPr>
          <p:cNvPr id="11" name="Рисунок 10" descr="DSC_8878_Extract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8264" y="3291830"/>
            <a:ext cx="1440160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9036496" cy="4124010"/>
        </p:xfrm>
        <a:graphic>
          <a:graphicData uri="http://schemas.openxmlformats.org/drawingml/2006/table">
            <a:tbl>
              <a:tblPr/>
              <a:tblGrid>
                <a:gridCol w="2595570"/>
                <a:gridCol w="855256"/>
                <a:gridCol w="2134843"/>
                <a:gridCol w="3450827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1-полуприсед, руки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3-присед, руки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вперед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4-и.п.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угол в коленях 90 градусов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2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широкая стойка ноги врозь.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1-наклон вправо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3-4 то же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влево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правая рука скользит вдоль тела вниз, правая вниз,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8" name="Рисунок 7" descr="DSC_8938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7" y="1059582"/>
            <a:ext cx="1656184" cy="1584176"/>
          </a:xfrm>
          <a:prstGeom prst="rect">
            <a:avLst/>
          </a:prstGeom>
        </p:spPr>
      </p:pic>
      <p:pic>
        <p:nvPicPr>
          <p:cNvPr id="9" name="Рисунок 8" descr="DSC_8933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695228"/>
            <a:ext cx="2592289" cy="1964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9144000" cy="4141536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160240"/>
                <a:gridCol w="3491880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2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1-правая назад на носок,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2-взмах правой вперед, руки вперед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3-взмах правой назад,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5-8- то же левой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коснуться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руками носка,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43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широкая стойка ноги врозь, руки на пояс.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1-3 пружинистые наклоны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быстрый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руками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коснуться пола,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8" name="Рисунок 7" descr="DSC_8890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1" y="1059582"/>
            <a:ext cx="2016224" cy="1800200"/>
          </a:xfrm>
          <a:prstGeom prst="rect">
            <a:avLst/>
          </a:prstGeom>
        </p:spPr>
      </p:pic>
      <p:pic>
        <p:nvPicPr>
          <p:cNvPr id="10" name="Рисунок 9" descr="DSC_8861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732242" y="3147815"/>
            <a:ext cx="1872210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9036496" cy="4334322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016224"/>
                <a:gridCol w="3528392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лежа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1-согнуть руки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6-10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индивидуальный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стоя на коленях.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1-округлить спину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2-прогнуться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12" name="Рисунок 11" descr="DSC_8905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075806"/>
            <a:ext cx="2520281" cy="1800200"/>
          </a:xfrm>
          <a:prstGeom prst="rect">
            <a:avLst/>
          </a:prstGeom>
        </p:spPr>
      </p:pic>
      <p:pic>
        <p:nvPicPr>
          <p:cNvPr id="9" name="Рисунок 8" descr="DSC_8901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131590"/>
            <a:ext cx="2664297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6"/>
          <a:ext cx="8892480" cy="3953022"/>
        </p:xfrm>
        <a:graphic>
          <a:graphicData uri="http://schemas.openxmlformats.org/drawingml/2006/table">
            <a:tbl>
              <a:tblPr/>
              <a:tblGrid>
                <a:gridCol w="4240233"/>
                <a:gridCol w="1397183"/>
                <a:gridCol w="3255064"/>
              </a:tblGrid>
              <a:tr h="482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10. И.п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– стойка руки на пояс (прыжки)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1-прыжком стойка ноги врозь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2-прыжком стойка ноги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вместе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30 раз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прыгать на носках, дыхание произвольное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89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11. Ходьба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 мин.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замедляется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4115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15008" y="699543"/>
          <a:ext cx="8749480" cy="4248472"/>
        </p:xfrm>
        <a:graphic>
          <a:graphicData uri="http://schemas.openxmlformats.org/drawingml/2006/table">
            <a:tbl>
              <a:tblPr/>
              <a:tblGrid>
                <a:gridCol w="2543028"/>
                <a:gridCol w="837943"/>
                <a:gridCol w="1952185"/>
                <a:gridCol w="3416324"/>
              </a:tblGrid>
              <a:tr h="458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64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И.п. – Ходьба на месте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 мин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постепенно темп увеличиваем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377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1-стойка на носках руки через стороны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6 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посмотреть на руки - вдох,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пятки выше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3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стойка, руки к    плечам.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1-4 круги руками вперед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5-8 назад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79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И.п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.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стойка ноги врозь, руки за голову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1-4 круг туловищем вправо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5-8 влево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юношей и девушек 16-18 лет</a:t>
            </a:r>
            <a:endParaRPr lang="ru-RU" dirty="0"/>
          </a:p>
        </p:txBody>
      </p:sp>
      <p:pic>
        <p:nvPicPr>
          <p:cNvPr id="8" name="Рисунок 7" descr="DSC_8873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16216" y="1707655"/>
            <a:ext cx="1368152" cy="1224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4115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504" y="655047"/>
          <a:ext cx="8928992" cy="4011083"/>
        </p:xfrm>
        <a:graphic>
          <a:graphicData uri="http://schemas.openxmlformats.org/drawingml/2006/table">
            <a:tbl>
              <a:tblPr/>
              <a:tblGrid>
                <a:gridCol w="2595203"/>
                <a:gridCol w="855135"/>
                <a:gridCol w="1992238"/>
                <a:gridCol w="3486416"/>
              </a:tblGrid>
              <a:tr h="260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1-упор присев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2-упор стоя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3-упор присев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стойка,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1-выпад правой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3-4 то же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левой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56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лежа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1-согнуть руки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6-12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для юношей и девушек 16-18 лет</a:t>
            </a:r>
            <a:endParaRPr lang="ru-RU" dirty="0"/>
          </a:p>
        </p:txBody>
      </p:sp>
      <p:pic>
        <p:nvPicPr>
          <p:cNvPr id="11" name="Рисунок 10" descr="DSC_8863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840252" y="1959682"/>
            <a:ext cx="1440160" cy="1512168"/>
          </a:xfrm>
          <a:prstGeom prst="rect">
            <a:avLst/>
          </a:prstGeom>
        </p:spPr>
      </p:pic>
      <p:pic>
        <p:nvPicPr>
          <p:cNvPr id="8" name="Рисунок 7" descr="DSC_8857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616116" y="951570"/>
            <a:ext cx="1224136" cy="1152128"/>
          </a:xfrm>
          <a:prstGeom prst="rect">
            <a:avLst/>
          </a:prstGeom>
        </p:spPr>
      </p:pic>
      <p:pic>
        <p:nvPicPr>
          <p:cNvPr id="9" name="Рисунок 8" descr="DSC_8901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3435846"/>
            <a:ext cx="2664297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4115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504" y="655047"/>
          <a:ext cx="8928992" cy="4316372"/>
        </p:xfrm>
        <a:graphic>
          <a:graphicData uri="http://schemas.openxmlformats.org/drawingml/2006/table">
            <a:tbl>
              <a:tblPr/>
              <a:tblGrid>
                <a:gridCol w="2595203"/>
                <a:gridCol w="855135"/>
                <a:gridCol w="1992238"/>
                <a:gridCol w="3486416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44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на коленях,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  1-сед на правом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       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3-сед на левом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подниматься без помощи рук,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1-прыжком ноги вместе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2-прыжком стойка ноги врозь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10.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Ходьба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 1 мин.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замедляется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для юношей и девушек 16-18 лет</a:t>
            </a:r>
            <a:endParaRPr lang="ru-RU" dirty="0"/>
          </a:p>
        </p:txBody>
      </p:sp>
      <p:pic>
        <p:nvPicPr>
          <p:cNvPr id="8" name="Рисунок 7" descr="DSC_8869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059582"/>
            <a:ext cx="1872208" cy="2232248"/>
          </a:xfrm>
          <a:prstGeom prst="rect">
            <a:avLst/>
          </a:prstGeom>
        </p:spPr>
      </p:pic>
      <p:pic>
        <p:nvPicPr>
          <p:cNvPr id="9" name="Рисунок 8" descr="DSC_8872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1059582"/>
            <a:ext cx="1800200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0"/>
            <a:ext cx="6516216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Эффект от регулярных занятий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371950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Выполняя приведенные выше упражнения, вы улучшите общее состояние организма, поможете ему быстрее переключиться в рабочее состояние.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Зарядка по утрам активизирует работу наших слуховых, зрительных, вестибулярных и других аппаратов, мобилизует центральную нервную систему на работу, что устраняет состояние заторможенности, присутствующее после сна. Регулярные занятия гимнастикой приводят к полезным физическим изменениям: улучшению кровообращения, правильной работе сердечной мышцы, ускорению венозного кровотока. Зарядка благоприятно сказывается на работе легких, кровь насыщается кислородом, что приводит к активизации кислотно-восстановительных процессов в организме, усилению мышц и укреплению суставов.</a:t>
            </a:r>
          </a:p>
          <a:p>
            <a:endParaRPr lang="ru-RU" sz="2400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8013"/>
            <a:ext cx="9144000" cy="195505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0"/>
            <a:ext cx="6516216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37195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Утренняя гимнастика необходима для людей, ведущих сидячий образ жизни. Те кто мало двигаются, раньше других начинают страдать от различных заболеваний опорно-двигательного аппарата и нервной системы.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главным образом на решение оздоровительных задач.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Способствует укреплению костно-мышечного аппарата, развитию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дыхательной, нервной систем.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Создает бодрое, жизнерадостное настроение, воспитывает привычку к ежедневным занятиям физическими упражнениями.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3" y="123478"/>
            <a:ext cx="2448271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 утренней зарядки для педагогов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8"/>
          <a:ext cx="9144000" cy="4292966"/>
        </p:xfrm>
        <a:graphic>
          <a:graphicData uri="http://schemas.openxmlformats.org/drawingml/2006/table">
            <a:tbl>
              <a:tblPr/>
              <a:tblGrid>
                <a:gridCol w="2626449"/>
                <a:gridCol w="937439"/>
                <a:gridCol w="2160240"/>
                <a:gridCol w="3419872"/>
              </a:tblGrid>
              <a:tr h="561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4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Ходьба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мин.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выполняется на месте, сжимая и разжимая пальцы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58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стойка ноги врозь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евую руку через сторону вверх, правую за спину,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2-и.п.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3-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правую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руку через сторону вверх, левую за спину,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4-и.п.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прогнуться и потянуться в сочетание с дыханием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стойка ноги врозь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1-стойка на носках, руки через стороны вверх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2-и.п.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Потянуться, в сочетание с дыханием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вдох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выдох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pic>
        <p:nvPicPr>
          <p:cNvPr id="7" name="Рисунок 6" descr="DSC_8873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444210" y="3435846"/>
            <a:ext cx="1944216" cy="1224135"/>
          </a:xfrm>
          <a:prstGeom prst="rect">
            <a:avLst/>
          </a:prstGeom>
        </p:spPr>
      </p:pic>
      <p:pic>
        <p:nvPicPr>
          <p:cNvPr id="8" name="Рисунок 7" descr="DSC_8960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688124" y="1167594"/>
            <a:ext cx="129614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771550"/>
          <a:ext cx="8892479" cy="4136555"/>
        </p:xfrm>
        <a:graphic>
          <a:graphicData uri="http://schemas.openxmlformats.org/drawingml/2006/table">
            <a:tbl>
              <a:tblPr/>
              <a:tblGrid>
                <a:gridCol w="2554204"/>
                <a:gridCol w="937676"/>
                <a:gridCol w="1800200"/>
                <a:gridCol w="3600399"/>
              </a:tblGrid>
              <a:tr h="356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57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IV.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стойка ноги врозь,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руки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вниз</a:t>
                      </a: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1-3-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пружинящие наклоны вправо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4-и.п.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5-8-влево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Дыхание равномерное,  темп  средний, руки скользят вдоль туловища, наклон выполнять как можно ниже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27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V.</a:t>
                      </a:r>
                      <a:r>
                        <a:rPr lang="en-US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о.с.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1-выпад правой, руки на пояс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2-наклон, руки вперед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3-выпад правой, руки на пояс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4-и.п.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5-8-тоже левой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Дыхание равномерное,  темп  средний</a:t>
                      </a: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pic>
        <p:nvPicPr>
          <p:cNvPr id="7" name="Рисунок 6" descr="Фирменная Полоска  Академи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8" name="Рисунок 7" descr="DSC_8912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2499742"/>
            <a:ext cx="1944217" cy="2448272"/>
          </a:xfrm>
          <a:prstGeom prst="rect">
            <a:avLst/>
          </a:prstGeom>
        </p:spPr>
      </p:pic>
      <p:pic>
        <p:nvPicPr>
          <p:cNvPr id="9" name="Рисунок 8" descr="DSC_8913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3271" y="2499742"/>
            <a:ext cx="1657201" cy="2448272"/>
          </a:xfrm>
          <a:prstGeom prst="rect">
            <a:avLst/>
          </a:prstGeom>
        </p:spPr>
      </p:pic>
      <p:pic>
        <p:nvPicPr>
          <p:cNvPr id="10" name="Рисунок 9" descr="DSC_8886_Extract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6660233" y="987573"/>
            <a:ext cx="1728191" cy="1440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915566"/>
          <a:ext cx="8964487" cy="3816424"/>
        </p:xfrm>
        <a:graphic>
          <a:graphicData uri="http://schemas.openxmlformats.org/drawingml/2006/table">
            <a:tbl>
              <a:tblPr/>
              <a:tblGrid>
                <a:gridCol w="2411760"/>
                <a:gridCol w="1080120"/>
                <a:gridCol w="1656184"/>
                <a:gridCol w="3816423"/>
              </a:tblGrid>
              <a:tr h="337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3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VI.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–стойка ноги врозь, руки вперед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1-поворот туловища налево, левую руку в сторону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2-и.п.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3-4-тоже в другую 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8 раз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В сочетании с дыханием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59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И.п.- узкая стойка, руки на пояс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1-4 прыжки на правой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5-8-прыжки на левой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Дыхание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произвольное, темп средний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  <p:pic>
        <p:nvPicPr>
          <p:cNvPr id="7" name="Рисунок 6" descr="DSC_8948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192181" y="1023578"/>
            <a:ext cx="1872207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987574"/>
          <a:ext cx="9036496" cy="3888432"/>
        </p:xfrm>
        <a:graphic>
          <a:graphicData uri="http://schemas.openxmlformats.org/drawingml/2006/table">
            <a:tbl>
              <a:tblPr/>
              <a:tblGrid>
                <a:gridCol w="3364329"/>
                <a:gridCol w="1754233"/>
                <a:gridCol w="3917934"/>
              </a:tblGrid>
              <a:tr h="479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48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VIII.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о.с.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Бег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сек.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Выполняется на месте, дыхание равномерное. Темп средний. Переход на ходьбу с высоким подниманием бедра 20 с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IX.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Ходьба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мин.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сочетании с дыханием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Индивидуальный подход к подбору физической нагрузки для  утренней заряд</a:t>
            </a:r>
            <a:r>
              <a:rPr lang="ru-RU" sz="2700" b="1" dirty="0" smtClean="0"/>
              <a:t>ки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4900" b="1" dirty="0" smtClean="0"/>
              <a:t/>
            </a:r>
            <a:br>
              <a:rPr lang="ru-RU" sz="4900" b="1" dirty="0" smtClean="0"/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Каждый организм характеризуется комплексом специфических, присущих только ему свойств. На земле не существует двух одинаковых организмов, более того, в одном многоклеточном организме нет двух одинаковых клеток - каждая клетка уникальна и отличается от других. Поэтому, наряду с общими принципами построения комплекса утренней гимнастики, при его разработке необходимо учитывать и индивидуальные особенности организма.  При разработке комплекса утренней гимнастики необходимо учитывать следующие наиболее важные факторы: Состояние здоровья организма  Общую физическую подготовленность организма  Индивидуальные биологические ритмы организма.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Индивидуальный подход к подбору упражнений для  утренней зарядки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/>
              <a:t/>
            </a:r>
            <a:br>
              <a:rPr lang="ru-RU" sz="4900" b="1" dirty="0" smtClean="0"/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Состояние здоровья организма в существенной мере должно определять, какие упражнения включать в комплекс утренней гимнастики, с какой интенсивностью и длительностью их выполнять. В некоторых случаях занятия утренней гимнастикой противопоказаны. Однако противопоказания чаще всего носят временный характер. Обычно, наличие и характер того или иного заболевания не указывает на необходимость отказаться от утренней гимнастики, а требует внесения корректив в комплекс используемых средств.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Утренняя зарядка, плюс ко всему контрастный душ, хорошее пробуждение с утра и заряд энергии на целый день. Это поможет продлить вашу молодость и укрепить в целом организм.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 людей, систематически занимающихся зарядкой, улучшается сон, аппетит, общее самочувствие, повышается работоспособность. Зарядка полезна для всех людей, начиная с детского и кончая пожилым возрастом.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8013"/>
            <a:ext cx="9144000" cy="195505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24847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В результате грамотного выполнения комплекса утренней гимнастики создается оптимальная возбудимость нервной системы, улучшается работа сердца, увеличивается кровообращение и дыхание, что обеспечивает повышенную доставку питательных веществ и кислорода к клеткам. После хорошей зарядки исчезает чувство сонливости, вялости, слабости, повышается умственная и физическая работоспособность, активность и самочувствие. Физические упражнения утренней гимнастики способствуют увеличению тока лимфы, усилению циркуляции межтканевой жидкости, увеличению венозного кровотока. Это обеспечивает устранение застойных явлений и отечностей, часто развивающихся во время сна, особенно у людей среднего и пожилого возраста.      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9542"/>
            <a:ext cx="8964488" cy="444395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4000" dirty="0" smtClean="0"/>
              <a:t>	 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Выполнение любых физических движений сопровождается повышенным выделением тепла, утренняя гимнастика приводит к умеренному повышению температуры тела. В определенных физиологических пределах, повышение температуры тела является положительным фактором. При повышении температуры ускоряются процессы обмена веществ, интенсифицируется деятельность всех органов. В частности, увеличивается скорость передачи нервных импульсов, что в совокупности с другими изменениями облегчает процессы управления нервной системой различными функциями организма, увеличивает скорость и точность реакций, координацию движений, повышает все виды чувствительности, улучшает умственную работоспособность. </a:t>
            </a:r>
            <a:endParaRPr lang="ru-RU" sz="7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8013"/>
            <a:ext cx="9144000" cy="195505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Физическая нагрузка возрастает за счет увеличения количества повторений каждого движения, темпа их выполнения и уменьшения интервала между упражнениями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233750" y="195486"/>
            <a:ext cx="3402146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15566"/>
            <a:ext cx="8640960" cy="3888432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СПАСИБО ЗА ВНИМАНИЕ!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72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  <p:pic>
        <p:nvPicPr>
          <p:cNvPr id="1026" name="Picture 2" descr="C:\Users\user\Desktop\Утренняя зарядка\утр гимн 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0"/>
            <a:ext cx="2538214" cy="1995686"/>
          </a:xfrm>
          <a:prstGeom prst="rect">
            <a:avLst/>
          </a:prstGeom>
          <a:noFill/>
        </p:spPr>
      </p:pic>
      <p:pic>
        <p:nvPicPr>
          <p:cNvPr id="1027" name="Picture 3" descr="C:\Users\user\Desktop\Утренняя зарядка\утр гимна 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131590"/>
            <a:ext cx="2808312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507288" cy="857250"/>
          </a:xfrm>
        </p:spPr>
        <p:txBody>
          <a:bodyPr/>
          <a:lstStyle/>
          <a:p>
            <a:pPr algn="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Структура утренней гимнастики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15566"/>
            <a:ext cx="8892480" cy="38884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Вводная часть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Построение, ходьба, бег.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Основная часть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Общеразвивающие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упражнения: для мышц рук, плечевого пояса, для мышц туловища, мышц брюшного пресса и ног, упр. на дыхание.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Заключительная часть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Бег, ходьба.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07505" y="123478"/>
            <a:ext cx="1728191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792088"/>
          </a:xfrm>
        </p:spPr>
        <p:txBody>
          <a:bodyPr>
            <a:noAutofit/>
          </a:bodyPr>
          <a:lstStyle/>
          <a:p>
            <a:pPr algn="r"/>
            <a:r>
              <a:rPr lang="ru-RU" sz="3200" b="1" dirty="0" smtClean="0"/>
              <a:t>			</a:t>
            </a:r>
            <a:br>
              <a:rPr lang="ru-RU" sz="3200" b="1" dirty="0" smtClean="0"/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37195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Утренняя зарядка поможет набраться сил и энергии на весь день.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Регулярность - важный критерий утренней зарядки.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будете ежедневно заниматься по утрам, то это войдет в систему. 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Занимаясь утром вы включаете метаболизм.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Одним из критериев является то, что утренняя гимнастика помогает регулировать аппетит.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Научные исследования показали, что физическая нагрузка улучшает умственные способности. 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Зарядка по утрам позволит правильно и позитивно мыслить в течении всего дня.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0"/>
            <a:ext cx="6588224" cy="987574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/>
              <a:t/>
            </a:r>
            <a:br>
              <a:rPr lang="ru-RU" sz="3100" b="1" i="1" dirty="0" smtClean="0"/>
            </a:b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Утренняя зарядка - основа здорового образа жизни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15566"/>
            <a:ext cx="9144000" cy="42279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Просыпаясь, мы несколько заторможены, потому что наш организм еще продолжает пребывать в состоянии покоя и сна. Требуется некоторое время, чтобы окончательно проснуться. Процесс умывания помогает взбодриться, позволяя послать импульсы к нервным центрам. Однако полное пробуждение невозможно без работы суставов и мышц. На это и направлена утренняя зарядка. Прежде чем узнать, как делать зарядку по утрам, давайте разберемся, в чем ее польза.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876005"/>
            <a:ext cx="9144000" cy="267513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264696" cy="843558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Польза зарядки по утрам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15566"/>
            <a:ext cx="9144000" cy="422793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Утренняя тренировка в свою очередь должна нести оздоровительный смысл.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Зарядка принесет максимальную пользу, если со временем упражнения, входящие в ее комплекс, будут совершенствоваться и усложняться. Ее рекомендуется делать в проветриваемом помещении, в одежде, не ограничивающей движения. Лучше всего ее заканчивать контрастным душем.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Польза утренней зарядки очевидна: она поможет побороть синдром гипокинезии, выражающийся в раздражительности, плохом настроении, снижении жизненного тонуса, повышенной сонливости, вялости и усталости.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264696" cy="1275606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Лучшая утренняя гимнастика – это та, после которой чувствуется прилив сил и бодрости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75606"/>
            <a:ext cx="8640960" cy="3867894"/>
          </a:xfrm>
        </p:spPr>
        <p:txBody>
          <a:bodyPr>
            <a:norm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Основная идея зарядки – поднять тонус организма.. Лучший способ выявления меры нагрузки является собственное самочувствие: не должно присутствовать чувство утомления, усталости. Если это происходит, нагрузку необходимо снизить.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2034</Words>
  <Application>Microsoft Office PowerPoint</Application>
  <PresentationFormat>Экран (16:9)</PresentationFormat>
  <Paragraphs>563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УТРЕННЯЯ ГИМНАСТИКА  </vt:lpstr>
      <vt:lpstr>    </vt:lpstr>
      <vt:lpstr>Утренняя гимнастика</vt:lpstr>
      <vt:lpstr>Презентация PowerPoint</vt:lpstr>
      <vt:lpstr>Структура утренней гимнастики:</vt:lpstr>
      <vt:lpstr>    </vt:lpstr>
      <vt:lpstr> Утренняя зарядка - основа здорового образа жизни </vt:lpstr>
      <vt:lpstr> Польза зарядки по утрам </vt:lpstr>
      <vt:lpstr>  Лучшая утренняя гимнастика – это та, после которой чувствуется прилив сил и бодрости  </vt:lpstr>
      <vt:lpstr> </vt:lpstr>
      <vt:lpstr> </vt:lpstr>
      <vt:lpstr>Презентация PowerPoint</vt:lpstr>
      <vt:lpstr>Презентация PowerPoint</vt:lpstr>
      <vt:lpstr>Презентация PowerPoint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Эффект от регулярных занятий </vt:lpstr>
      <vt:lpstr>   </vt:lpstr>
      <vt:lpstr>Комплекс утренней зарядки для педагогов</vt:lpstr>
      <vt:lpstr>   </vt:lpstr>
      <vt:lpstr>   </vt:lpstr>
      <vt:lpstr>   </vt:lpstr>
      <vt:lpstr>    Индивидуальный подход к подбору физической нагрузки для  утренней зарядки  </vt:lpstr>
      <vt:lpstr>    Индивидуальный подход к подбору упражнений для  утренней зарядки  </vt:lpstr>
      <vt:lpstr>  Вывод </vt:lpstr>
      <vt:lpstr>  Вывод </vt:lpstr>
      <vt:lpstr>  Вывод </vt:lpstr>
      <vt:lpstr>  Вывод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ПРЕДВЫБОРНЫХ ПЛАТФОРМ КАНДИДАТОВ В ПРЕЗИДЕНТЫ РОССИИ 2012 г. В ОБЛАСТИ ОБРАЗОВАНИЯ</dc:title>
  <dc:creator>User</dc:creator>
  <cp:lastModifiedBy>Алсу</cp:lastModifiedBy>
  <cp:revision>160</cp:revision>
  <dcterms:created xsi:type="dcterms:W3CDTF">2013-04-02T05:16:06Z</dcterms:created>
  <dcterms:modified xsi:type="dcterms:W3CDTF">2015-10-01T17:07:18Z</dcterms:modified>
</cp:coreProperties>
</file>